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12"/>
  </p:notesMasterIdLst>
  <p:sldIdLst>
    <p:sldId id="257" r:id="rId2"/>
    <p:sldId id="258" r:id="rId3"/>
    <p:sldId id="259" r:id="rId4"/>
    <p:sldId id="260" r:id="rId5"/>
    <p:sldId id="262" r:id="rId6"/>
    <p:sldId id="261" r:id="rId7"/>
    <p:sldId id="263" r:id="rId8"/>
    <p:sldId id="264" r:id="rId9"/>
    <p:sldId id="265" r:id="rId10"/>
    <p:sldId id="266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16" autoAdjust="0"/>
    <p:restoredTop sz="94660"/>
  </p:normalViewPr>
  <p:slideViewPr>
    <p:cSldViewPr snapToGrid="0">
      <p:cViewPr varScale="1">
        <p:scale>
          <a:sx n="93" d="100"/>
          <a:sy n="93" d="100"/>
        </p:scale>
        <p:origin x="90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8C3DFF-2BB2-4053-A526-2490B792D5B3}" type="datetimeFigureOut">
              <a:rPr lang="en-US" smtClean="0"/>
              <a:t>2/2/2026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D64B00-7718-497F-B6D6-488DEA9AF9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9867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517C99-9DA4-2190-F281-D7424031A0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7923A0B-8E8B-5218-37E7-6B2AB2D06C7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4A9B06-C4A0-A9D0-C982-B315520378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2/2/2026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8E9825-C160-347B-8C93-84E97A7122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2026 by Norbert Doerry                                                                                  This work is licensed via: CC BY 4.0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706EAC-4EC0-F750-6BC1-42D104347B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3B7D2-2C23-477A-B7E5-64419E75BE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98705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DAAF06-04D3-D321-5354-7DE99779A0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7DA5001-C7E2-591B-FA88-E7352AD9CE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2949CD-D8A7-CCDB-B00A-D018145DF1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2/2/2026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CA90EB-80FC-12DB-5D9D-79FEE4DC36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2026 by Norbert Doerry                                                                                  This work is licensed via: CC BY 4.0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EEAAAF-CDD6-A3AF-94C2-05464EA2C5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3B7D2-2C23-477A-B7E5-64419E75BE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60160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F4861DA-534B-C3BB-478B-4DEFE7AB034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B51B8A6-A62A-D8CF-03F1-CAFF8B10D4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0D4714-3680-89BB-8585-2A6D7172F2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2/2/2026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8B3F73-79D1-F9EE-F2BD-B0686E6652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2026 by Norbert Doerry                                                                                  This work is licensed via: CC BY 4.0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0FCCC9-B4D3-012B-261B-902FCF2463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3B7D2-2C23-477A-B7E5-64419E75BE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94636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C18CC4-6400-853E-2712-BE131DECCD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97947E-5317-4D15-62A2-FB8B6B8272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97AF0C-166C-13D3-7A02-39766EF1EF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2/2/2026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D67959-CCB0-4417-1233-ABC7A4F306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2026 by Norbert Doerry                                                                                  This work is licensed via: CC BY 4.0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33939D-CB65-9FC5-1D31-A5FFE197CD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3B7D2-2C23-477A-B7E5-64419E75BE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85614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A04624-0A9A-DE58-6679-0A550E6F17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8F4258-D289-0FD6-64C4-6BAC2C4616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69B524-8FD7-2BC9-160C-86877BDDB7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2/2/2026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C1675C-93C7-5120-0824-03D2B709A9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2026 by Norbert Doerry                                                                                  This work is licensed via: CC BY 4.0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C3B65A-760A-EB46-BA32-1FACD6D6B7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3B7D2-2C23-477A-B7E5-64419E75BE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11365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324CC3-F216-7508-54A3-C5ACCB51E6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EF8413-6872-FA40-04CC-DBC16696427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15DF574-1EE7-D06E-4F94-BCCBA3BA52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A577B23-4394-84C7-741B-46723ADF13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2/2/2026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0C3CECF-594F-E0FF-D3BA-2F6D44E08D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2026 by Norbert Doerry                                                                                  This work is licensed via: CC BY 4.0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271DCC2-952E-710E-83A3-120F83BF06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3B7D2-2C23-477A-B7E5-64419E75BE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87691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35959A-1E60-88E3-12A6-E747F3AFEA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63AC01-9DCF-BBB3-B089-27EB036988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5F32DD9-FC55-1A10-7C03-A0CDC69831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8B6F509-3153-28CA-1082-A5D223CE599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73F6C0F-46FC-70E2-09B4-4153BE137E1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C7C965E-096C-366A-466E-9F73248CEA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2/2/2026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87EE2D0-FBBA-AEA4-5EBF-DBEAFD92D2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2026 by Norbert Doerry                                                                                  This work is licensed via: CC BY 4.0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7DB73D0-4AC2-7B5E-454E-2AA133760D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3B7D2-2C23-477A-B7E5-64419E75BE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33396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FA07EA-B6E2-A900-E569-F9AB7598B8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91D3FB4-85A4-BC59-7B1C-1BF1B53721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2/2/2026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C1DB1A4-CA63-70FA-68F4-A93A170688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2026 by Norbert Doerry                                                                                  This work is licensed via: CC BY 4.0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2765C1-4F23-3E24-4A17-F898E50C72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3B7D2-2C23-477A-B7E5-64419E75BE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78986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52DB13B-7688-9805-F507-16226BCBF1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2/2/2026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970AC75-7586-E065-B74E-23D8A9EFFA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2026 by Norbert Doerry                                                                                  This work is licensed via: CC BY 4.0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212A63-4BE8-39E3-4CD1-985DACD7F1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3B7D2-2C23-477A-B7E5-64419E75BE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8582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A9C4BE-8DDC-1275-15E8-53F6F649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86C3D3-2F3E-074C-B3FE-940E08A0C7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FECDC4C-9777-2EE7-FDAB-85AEEDD802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B4FE253-0208-0C22-0FEB-D8EB77ECAA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2/2/2026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E4F0C5-3E8D-97F9-675A-1B0A952561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2026 by Norbert Doerry                                                                                  This work is licensed via: CC BY 4.0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8B8DDF-B563-10EF-26FF-6BE4A4AB90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3B7D2-2C23-477A-B7E5-64419E75BE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05269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FB94B5-74A6-AA70-5057-1B1D04E966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41EB151-CBE9-67F0-6130-B13410F7BE9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E8696A1-0A82-7521-2D2B-4984ADE50F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635186-2F9E-078E-A122-BA42F044F2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2/2/2026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CA6DD4-64A8-6261-D5E1-485F9CA2B0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2026 by Norbert Doerry                                                                                  This work is licensed via: CC BY 4.0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2F81408-CD0E-68ED-060A-5EFD916875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3B7D2-2C23-477A-B7E5-64419E75BE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98011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180195E-FB59-672E-5BAF-9A232FD511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47BBB7-754A-9617-4F0F-D13CE593E9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4B265C-1285-27D1-6301-57675008FF2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en-US"/>
              <a:t>2/2/2026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DDA91B-C8F3-35E0-9C9F-67944859F3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en-US"/>
              <a:t>© 2026 by Norbert Doerry                                                                                  This work is licensed via: CC BY 4.0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AF70E4-1957-E67E-1A4E-05B0FD57E6C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3E3B7D2-2C23-477A-B7E5-64419E75BE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2447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://doerry.org/norbert/MarineElectricalPowerSystems/index.htm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E2C01C-FF08-0435-57C1-318B51A8A5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20452" y="2272275"/>
            <a:ext cx="9841230" cy="2387600"/>
          </a:xfrm>
        </p:spPr>
        <p:txBody>
          <a:bodyPr anchor="ctr">
            <a:noAutofit/>
          </a:bodyPr>
          <a:lstStyle/>
          <a:p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Power System Control</a:t>
            </a:r>
            <a:b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Shipboard Power System Fundamentals</a:t>
            </a:r>
            <a:b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Revision of 2 February 2026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C1640AB-A565-F727-2337-20401632485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910886"/>
            <a:ext cx="8654716" cy="1655762"/>
          </a:xfrm>
        </p:spPr>
        <p:txBody>
          <a:bodyPr/>
          <a:lstStyle/>
          <a:p>
            <a:r>
              <a:rPr lang="en-US" dirty="0"/>
              <a:t>Dr. Norbert Doerry</a:t>
            </a:r>
            <a:br>
              <a:rPr lang="en-US" dirty="0"/>
            </a:b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8345E6F-B6B9-9C80-7F87-1F2167CEDE5C}"/>
              </a:ext>
            </a:extLst>
          </p:cNvPr>
          <p:cNvSpPr txBox="1"/>
          <p:nvPr/>
        </p:nvSpPr>
        <p:spPr>
          <a:xfrm>
            <a:off x="2706189" y="5505142"/>
            <a:ext cx="901119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2"/>
              </a:rPr>
              <a:t>http://doerry.org/norbert/MarineElectricalPowerSystems/index.htm</a:t>
            </a:r>
            <a:endParaRPr lang="en-US" dirty="0"/>
          </a:p>
          <a:p>
            <a:r>
              <a:rPr lang="en-US" dirty="0"/>
              <a:t>© 2026 by Norbert Doerry</a:t>
            </a:r>
            <a:br>
              <a:rPr lang="en-US" dirty="0"/>
            </a:br>
            <a:r>
              <a:rPr lang="en-US" dirty="0"/>
              <a:t>This work is licensed via: CC BY 4.0   (https://creativecommons.org/)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E913044E-C0F4-BA34-07EE-457D300581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737359" y="5589416"/>
            <a:ext cx="766933" cy="730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44A2807-77D8-8DCF-8A1B-1B05995E5B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4143" y="5589416"/>
            <a:ext cx="766933" cy="766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5975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3EFD1E-26D8-E11A-A3DA-A8A5689163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IEEE Std. 1676 control layers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65231A-B058-7FB2-8608-F1074EAE19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530725"/>
          </a:xfrm>
        </p:spPr>
        <p:txBody>
          <a:bodyPr>
            <a:normAutofit fontScale="775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System control (characteristic time of 10 </a:t>
            </a:r>
            <a:r>
              <a:rPr lang="en-US" dirty="0" err="1"/>
              <a:t>ms</a:t>
            </a:r>
            <a:r>
              <a:rPr lang="en-US" dirty="0"/>
              <a:t> or greater)</a:t>
            </a:r>
          </a:p>
          <a:p>
            <a:pPr lvl="1"/>
            <a:r>
              <a:rPr lang="en-US" dirty="0"/>
              <a:t>Functions at total ship / zonal level.</a:t>
            </a:r>
          </a:p>
          <a:p>
            <a:pPr lvl="1"/>
            <a:r>
              <a:rPr lang="en-US" dirty="0"/>
              <a:t>Control of generator sets, converters, configuration of bus-tie breakers, commanding load shedding.</a:t>
            </a:r>
          </a:p>
          <a:p>
            <a:pPr lvl="1"/>
            <a:r>
              <a:rPr lang="en-US" dirty="0"/>
              <a:t>Zonal Ships: Multi-zone control, Zonal control, and In-zone control.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Application control (characteristic time of 1 </a:t>
            </a:r>
            <a:r>
              <a:rPr lang="en-US" dirty="0" err="1"/>
              <a:t>ms</a:t>
            </a:r>
            <a:r>
              <a:rPr lang="en-US" dirty="0"/>
              <a:t> to 1 s)</a:t>
            </a:r>
          </a:p>
          <a:p>
            <a:pPr lvl="1"/>
            <a:r>
              <a:rPr lang="en-US" dirty="0"/>
              <a:t>Functions at the power system component level.</a:t>
            </a:r>
          </a:p>
          <a:p>
            <a:pPr lvl="1"/>
            <a:r>
              <a:rPr lang="en-US" dirty="0"/>
              <a:t>Implements control objects provided b system control.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Converter control (characteristic time of 10 </a:t>
            </a:r>
            <a:r>
              <a:rPr lang="el-GR" dirty="0"/>
              <a:t>μ</a:t>
            </a:r>
            <a:r>
              <a:rPr lang="en-US" dirty="0"/>
              <a:t>s to 1 </a:t>
            </a:r>
            <a:r>
              <a:rPr lang="en-US" dirty="0" err="1"/>
              <a:t>ms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Translate objectives of application control to specific set-points and control schemes for implementation by the switching control.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Switching control (characteristic time of 1 to 10</a:t>
            </a:r>
            <a:r>
              <a:rPr lang="el-GR" dirty="0"/>
              <a:t> μ</a:t>
            </a:r>
            <a:r>
              <a:rPr lang="en-US" dirty="0"/>
              <a:t>s)</a:t>
            </a:r>
          </a:p>
          <a:p>
            <a:pPr lvl="1"/>
            <a:r>
              <a:rPr lang="en-US" dirty="0"/>
              <a:t>Controls the switching logic to implement the control scheme of converter control.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Hardware control</a:t>
            </a:r>
          </a:p>
          <a:p>
            <a:pPr lvl="1"/>
            <a:r>
              <a:rPr lang="en-US" dirty="0"/>
              <a:t>Provides the direct interface with hardware to include snubbers, gate drives, sensors, A/D and D/A conversion, etc.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2577C5-C691-61FE-1503-F19B708C4D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2/2/2026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F2096E-32E1-317E-BD7F-BF3C7F66F0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2026 by Norbert Doerry                                                                                  This work is licensed via: CC BY 4.0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702121-2851-27D9-99D7-D069EB2F32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3B7D2-2C23-477A-B7E5-64419E75BE4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15445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14E37A-1703-6FB9-2575-109AAB2D84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Essential Questions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59DB4A07-2102-4C2B-A526-8C77D69B259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70495849"/>
              </p:ext>
            </p:extLst>
          </p:nvPr>
        </p:nvGraphicFramePr>
        <p:xfrm>
          <a:off x="1234911" y="1690688"/>
          <a:ext cx="10118889" cy="3291840"/>
        </p:xfrm>
        <a:graphic>
          <a:graphicData uri="http://schemas.openxmlformats.org/drawingml/2006/table">
            <a:tbl>
              <a:tblPr/>
              <a:tblGrid>
                <a:gridCol w="7415794">
                  <a:extLst>
                    <a:ext uri="{9D8B030D-6E8A-4147-A177-3AD203B41FA5}">
                      <a16:colId xmlns:a16="http://schemas.microsoft.com/office/drawing/2014/main" val="136993684"/>
                    </a:ext>
                  </a:extLst>
                </a:gridCol>
                <a:gridCol w="2703095">
                  <a:extLst>
                    <a:ext uri="{9D8B030D-6E8A-4147-A177-3AD203B41FA5}">
                      <a16:colId xmlns:a16="http://schemas.microsoft.com/office/drawing/2014/main" val="352429599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What power system control architectures are used on ships and why?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Understand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2716567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What is time scale separation in relationship to controls?</a:t>
                      </a:r>
                      <a:endParaRPr lang="en-US" sz="2400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Understand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4676642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What are the layers of control as defined in IEEE Std. 1676?</a:t>
                      </a:r>
                      <a:endParaRPr lang="en-US" sz="2400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400" dirty="0"/>
                        <a:t>Remember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6677876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What are the typical power system control functions?	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400" dirty="0"/>
                        <a:t>Understand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80842452"/>
                  </a:ext>
                </a:extLst>
              </a:tr>
            </a:tbl>
          </a:graphicData>
        </a:graphic>
      </p:graphicFrame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52BF393-A538-5620-3A16-5A6CAA075A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3B7D2-2C23-477A-B7E5-64419E75BE45}" type="slidenum">
              <a:rPr lang="en-US" smtClean="0"/>
              <a:t>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87911A-2B07-5A3B-E5D2-AB7AF0E4D1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2026 by Norbert Doerry                                                                                  This work is licensed via: CC BY 4.0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42EC987-552B-0FFD-E1AD-4D23888FAA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2/2/2026</a:t>
            </a:r>
          </a:p>
        </p:txBody>
      </p:sp>
    </p:spTree>
    <p:extLst>
      <p:ext uri="{BB962C8B-B14F-4D97-AF65-F5344CB8AC3E}">
        <p14:creationId xmlns:p14="http://schemas.microsoft.com/office/powerpoint/2010/main" val="28290076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A73EC9-ED34-0D80-5096-3AF6842668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Introduction:</a:t>
            </a:r>
            <a:br>
              <a:rPr lang="en-US" dirty="0"/>
            </a:br>
            <a:r>
              <a:rPr lang="en-US" dirty="0"/>
              <a:t>Objectives of power system design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32B1BA-76AB-1178-AB8E-7DD8FC0B0D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9"/>
            <a:ext cx="6774952" cy="3618098"/>
          </a:xfrm>
        </p:spPr>
        <p:txBody>
          <a:bodyPr>
            <a:normAutofit lnSpcReduction="10000"/>
          </a:bodyPr>
          <a:lstStyle/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r>
              <a:rPr lang="en-US" dirty="0"/>
              <a:t>“The primary aim of the design of a shipboard electric power system has traditionally been survivability and continuity of the electrical power supply. Survivability relates to the ability of the power system, when damaged by a threat, to support the ship’s ability to continue its missions. Power continuity relates to the ability of the power system to reliably provide power to ship systems under normal operations.”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800F16D-49D6-5861-FF5D-6F0602074C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3B7D2-2C23-477A-B7E5-64419E75BE45}" type="slidenum">
              <a:rPr lang="en-US" smtClean="0"/>
              <a:t>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8DD863C-19E9-9F71-0719-1A57AE0747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2026 by Norbert Doerry                                                                                  This work is licensed via: CC BY 4.0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E625CCA5-4324-3AC5-A368-32DED2177B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2/2/2026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9AA0606-D333-2DEA-7143-B630FE393DA1}"/>
              </a:ext>
            </a:extLst>
          </p:cNvPr>
          <p:cNvSpPr txBox="1"/>
          <p:nvPr/>
        </p:nvSpPr>
        <p:spPr>
          <a:xfrm>
            <a:off x="1504721" y="5308787"/>
            <a:ext cx="5656337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Doerry, Norbert, "Designing Electrical Power Systems for Survivability and Quality of Service", presented at ASNE DAY 2007, Arlington, VA, June 25-26, 2007. Also published in ASNE Naval Engineers Journal, 2007, Vol. 119 No 2, pp 25-34.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EDA6CC9-3BF1-7641-E012-B2A2BB0292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8194" y="1903798"/>
            <a:ext cx="3729519" cy="266394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CACC789-20F4-0F6F-ABCD-AABF0260AF39}"/>
              </a:ext>
            </a:extLst>
          </p:cNvPr>
          <p:cNvSpPr txBox="1"/>
          <p:nvPr/>
        </p:nvSpPr>
        <p:spPr>
          <a:xfrm>
            <a:off x="8348231" y="4567740"/>
            <a:ext cx="358944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USS Forrest Sherman (DDG 98) Electric Plant Control Console</a:t>
            </a:r>
          </a:p>
        </p:txBody>
      </p:sp>
    </p:spTree>
    <p:extLst>
      <p:ext uri="{BB962C8B-B14F-4D97-AF65-F5344CB8AC3E}">
        <p14:creationId xmlns:p14="http://schemas.microsoft.com/office/powerpoint/2010/main" val="35296237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55C091-2086-7741-F667-5E1EAAD742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Electrical Power System control functions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2C8024-193C-19DA-ED21-AF8FD974AA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Remote monitoring and control of electrical power system equipment</a:t>
            </a:r>
          </a:p>
          <a:p>
            <a:r>
              <a:rPr lang="en-US" dirty="0"/>
              <a:t>Resource planning and system configuration to support the EPS-CONOPS</a:t>
            </a:r>
          </a:p>
          <a:p>
            <a:r>
              <a:rPr lang="en-US" dirty="0"/>
              <a:t>Mission priority load shedding</a:t>
            </a:r>
          </a:p>
          <a:p>
            <a:r>
              <a:rPr lang="en-US" dirty="0"/>
              <a:t>Coordination of fault detection, fault isolation, and reconfiguration</a:t>
            </a:r>
          </a:p>
          <a:p>
            <a:r>
              <a:rPr lang="en-US" dirty="0"/>
              <a:t>Optimization of QoS and QoS load shedding</a:t>
            </a:r>
          </a:p>
          <a:p>
            <a:r>
              <a:rPr lang="en-US" dirty="0"/>
              <a:t>Interfacing with the overall machinery control system</a:t>
            </a:r>
          </a:p>
          <a:p>
            <a:r>
              <a:rPr lang="en-US" dirty="0"/>
              <a:t>Performance analysis, parameter trending, and logging </a:t>
            </a:r>
          </a:p>
          <a:p>
            <a:r>
              <a:rPr lang="en-US" dirty="0"/>
              <a:t>Maintenance support</a:t>
            </a:r>
          </a:p>
          <a:p>
            <a:r>
              <a:rPr lang="en-US" dirty="0"/>
              <a:t>Training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6F03CC-4705-E0AD-683E-44E4F441D4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2/2/2026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26B08D-C093-634F-ED11-0F90DEB465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2026 by Norbert Doerry                                                                                  This work is licensed via: CC BY 4.0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5C999D-CF09-0018-926A-FBEF83484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3B7D2-2C23-477A-B7E5-64419E75BE4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2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30CBE9-D7A6-450D-58FA-81D5182DC9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Control System Hardware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2E2F12-D9C7-1D71-34D3-3044F78787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/>
              <a:t>Field Device</a:t>
            </a:r>
          </a:p>
          <a:p>
            <a:pPr lvl="1"/>
            <a:r>
              <a:rPr lang="en-US" dirty="0"/>
              <a:t>Converts digital commands to physical actuation.</a:t>
            </a:r>
          </a:p>
          <a:p>
            <a:pPr lvl="1"/>
            <a:r>
              <a:rPr lang="en-US" dirty="0"/>
              <a:t>Converts measurements to digital data.</a:t>
            </a:r>
          </a:p>
          <a:p>
            <a:r>
              <a:rPr lang="en-US" dirty="0"/>
              <a:t>Input / Output unit</a:t>
            </a:r>
          </a:p>
          <a:p>
            <a:pPr lvl="1"/>
            <a:r>
              <a:rPr lang="en-US" dirty="0"/>
              <a:t>Perform data translation, signal conditioning, and basic signal processing.</a:t>
            </a:r>
          </a:p>
          <a:p>
            <a:pPr lvl="1"/>
            <a:r>
              <a:rPr lang="en-US" dirty="0"/>
              <a:t>Not intended to implement control algorithms.</a:t>
            </a:r>
          </a:p>
          <a:p>
            <a:r>
              <a:rPr lang="en-US" dirty="0"/>
              <a:t>Controller</a:t>
            </a:r>
          </a:p>
          <a:p>
            <a:pPr lvl="1"/>
            <a:r>
              <a:rPr lang="en-US" dirty="0"/>
              <a:t>Typically, a Programmable Logic Controller (PLC).</a:t>
            </a:r>
          </a:p>
          <a:p>
            <a:pPr lvl="1"/>
            <a:r>
              <a:rPr lang="en-US" dirty="0"/>
              <a:t>Implements control algorithms.</a:t>
            </a:r>
          </a:p>
          <a:p>
            <a:r>
              <a:rPr lang="en-US" dirty="0"/>
              <a:t>Network</a:t>
            </a:r>
          </a:p>
          <a:p>
            <a:pPr lvl="1"/>
            <a:r>
              <a:rPr lang="en-US" dirty="0"/>
              <a:t>Multi-level to enable communications among control system hardware elements.</a:t>
            </a:r>
          </a:p>
          <a:p>
            <a:r>
              <a:rPr lang="en-US" dirty="0"/>
              <a:t>Human-Machine Interface (HMI)</a:t>
            </a:r>
          </a:p>
          <a:p>
            <a:pPr lvl="1"/>
            <a:r>
              <a:rPr lang="en-US" dirty="0"/>
              <a:t>Provides operators with situational awareness.</a:t>
            </a:r>
          </a:p>
          <a:p>
            <a:pPr lvl="1"/>
            <a:r>
              <a:rPr lang="en-US" dirty="0"/>
              <a:t>Enables operators to configure or provide control set points for the electrical power system.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D916C1-264C-D172-69AB-39913A00CE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2/2/2026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AE0ADC-245F-E449-BF94-F8C7329EB3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2026 by Norbert Doerry                                                                                  This work is licensed via: CC BY 4.0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DD8F90-CB90-9B70-AB40-C4A1820F81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3B7D2-2C23-477A-B7E5-64419E75BE4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13461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9FBA79-CFEA-E0D5-9851-CAAE1F4AE7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Control System Networks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AC28F4-BF6E-0E86-ACD5-6884F9AD51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2/2/2026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68A064-FD81-A287-1F1C-E5EB3366AA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2026 by Norbert Doerry                                                                                  This work is licensed via: CC BY 4.0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CDF0A9-6FB9-E47A-5948-E39C06FABA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3B7D2-2C23-477A-B7E5-64419E75BE45}" type="slidenum">
              <a:rPr lang="en-US" smtClean="0"/>
              <a:t>6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32159E3-AD15-57E6-5A12-A6EB8FD0C8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6990" y="1557521"/>
            <a:ext cx="4339056" cy="465761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47328B3-9753-6DCF-AC73-7C7C88468B9A}"/>
              </a:ext>
            </a:extLst>
          </p:cNvPr>
          <p:cNvSpPr txBox="1"/>
          <p:nvPr/>
        </p:nvSpPr>
        <p:spPr>
          <a:xfrm>
            <a:off x="6595096" y="2505401"/>
            <a:ext cx="5398978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Field devices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Input/Output unit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Controller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Network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Human Machine Interface (HMI)</a:t>
            </a:r>
          </a:p>
        </p:txBody>
      </p:sp>
    </p:spTree>
    <p:extLst>
      <p:ext uri="{BB962C8B-B14F-4D97-AF65-F5344CB8AC3E}">
        <p14:creationId xmlns:p14="http://schemas.microsoft.com/office/powerpoint/2010/main" val="8531068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DB8DCF-6412-37A7-7D8F-0FE78966E3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Topologies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979364-72EB-357A-ED83-6F031B5D5D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2/2/2026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173511-A6F9-74FC-456E-41C0763327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2026 by Norbert Doerry                                                                                  This work is licensed via: CC BY 4.0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E99E5E-D293-2D60-199B-2946092BBA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3B7D2-2C23-477A-B7E5-64419E75BE45}" type="slidenum">
              <a:rPr lang="en-US" smtClean="0"/>
              <a:t>7</a:t>
            </a:fld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CFE9C74B-6486-B20B-A37A-952903EBE0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9053" y="1393340"/>
            <a:ext cx="2819132" cy="1296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05B80AB9-5DB3-E031-17E9-1BABBCCEF2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5664" y="295480"/>
            <a:ext cx="3489147" cy="2394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ECEBE481-61AF-0551-3181-94825FF9C1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6300" y="2919797"/>
            <a:ext cx="3525526" cy="2912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EB267CA-46C6-147C-85A7-4D0B9805153B}"/>
              </a:ext>
            </a:extLst>
          </p:cNvPr>
          <p:cNvSpPr txBox="1"/>
          <p:nvPr/>
        </p:nvSpPr>
        <p:spPr>
          <a:xfrm>
            <a:off x="1404956" y="2689676"/>
            <a:ext cx="24073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Point to point topology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16D3935-B68B-96D9-7D86-EED48EC0551C}"/>
              </a:ext>
            </a:extLst>
          </p:cNvPr>
          <p:cNvSpPr txBox="1"/>
          <p:nvPr/>
        </p:nvSpPr>
        <p:spPr>
          <a:xfrm>
            <a:off x="8841378" y="2770962"/>
            <a:ext cx="14977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Star topology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3B0BFEA-DC05-9FAC-86AA-0533385F2CB4}"/>
              </a:ext>
            </a:extLst>
          </p:cNvPr>
          <p:cNvSpPr txBox="1"/>
          <p:nvPr/>
        </p:nvSpPr>
        <p:spPr>
          <a:xfrm>
            <a:off x="4581017" y="5950076"/>
            <a:ext cx="19949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Dual star topology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FC3F3D5-8584-5385-80C2-F08EADABBC96}"/>
              </a:ext>
            </a:extLst>
          </p:cNvPr>
          <p:cNvSpPr txBox="1"/>
          <p:nvPr/>
        </p:nvSpPr>
        <p:spPr>
          <a:xfrm>
            <a:off x="1067228" y="3060329"/>
            <a:ext cx="228514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Enables multiple interface types between Input/Output unit and Field Devices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F09C045-D20E-9F35-42A1-C0740D820A5D}"/>
              </a:ext>
            </a:extLst>
          </p:cNvPr>
          <p:cNvSpPr txBox="1"/>
          <p:nvPr/>
        </p:nvSpPr>
        <p:spPr>
          <a:xfrm>
            <a:off x="8342301" y="3059008"/>
            <a:ext cx="249587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Devices connect to the same subnetwork switch using same interface type.</a:t>
            </a:r>
          </a:p>
          <a:p>
            <a:r>
              <a:rPr lang="en-US" sz="1600" dirty="0"/>
              <a:t>Should be able to function without connection to ship wide machinery control system network.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6E18F75-AF67-7247-574E-A3ED24D32100}"/>
              </a:ext>
            </a:extLst>
          </p:cNvPr>
          <p:cNvSpPr txBox="1"/>
          <p:nvPr/>
        </p:nvSpPr>
        <p:spPr>
          <a:xfrm>
            <a:off x="6905464" y="4995969"/>
            <a:ext cx="249587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Like the star topology, but each device connects to two subnetwork switches for increased reliability and survivability</a:t>
            </a:r>
          </a:p>
        </p:txBody>
      </p:sp>
    </p:spTree>
    <p:extLst>
      <p:ext uri="{BB962C8B-B14F-4D97-AF65-F5344CB8AC3E}">
        <p14:creationId xmlns:p14="http://schemas.microsoft.com/office/powerpoint/2010/main" val="18768801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DF29A4-5DC5-D3B1-3745-80413D3C40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113559-22AD-D914-B126-B03080E3F3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Topologies (continued)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FE7E1A-CC05-BE4C-B8B0-35F1AE74C5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2/2/2026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D722DE-7E1C-F8D6-2050-E302295122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2026 by Norbert Doerry                                                                                  This work is licensed via: CC BY 4.0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62F7C1-75AD-D16A-CDD0-BD7DAB6C6C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3B7D2-2C23-477A-B7E5-64419E75BE45}" type="slidenum">
              <a:rPr lang="en-US" smtClean="0"/>
              <a:t>8</a:t>
            </a:fld>
            <a:endParaRPr lang="en-US"/>
          </a:p>
        </p:txBody>
      </p:sp>
      <p:pic>
        <p:nvPicPr>
          <p:cNvPr id="1034" name="Picture 10">
            <a:extLst>
              <a:ext uri="{FF2B5EF4-FFF2-40B4-BE49-F238E27FC236}">
                <a16:creationId xmlns:a16="http://schemas.microsoft.com/office/drawing/2014/main" id="{BE0636D4-5AD1-F44B-42D0-DF4C666B5D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3927" y="1653202"/>
            <a:ext cx="2464673" cy="1133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7C7B323F-ECAF-D715-BE30-4686C8FB7B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0826" y="4071615"/>
            <a:ext cx="2464673" cy="1133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7B0D1F64-7600-6FFF-B5FD-039C487812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7444" y="1437967"/>
            <a:ext cx="4974694" cy="324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BC07414-B983-F9C9-2846-88BE034DDE10}"/>
              </a:ext>
            </a:extLst>
          </p:cNvPr>
          <p:cNvSpPr txBox="1"/>
          <p:nvPr/>
        </p:nvSpPr>
        <p:spPr>
          <a:xfrm>
            <a:off x="1896329" y="2875601"/>
            <a:ext cx="1942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Ring bus topology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7FB4C10-C6B0-9D8C-D308-598F467217C8}"/>
              </a:ext>
            </a:extLst>
          </p:cNvPr>
          <p:cNvSpPr txBox="1"/>
          <p:nvPr/>
        </p:nvSpPr>
        <p:spPr>
          <a:xfrm>
            <a:off x="1573927" y="5233727"/>
            <a:ext cx="23962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Dual ring bus topology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5877A6A-F20E-FC62-97B9-67DAA152552D}"/>
              </a:ext>
            </a:extLst>
          </p:cNvPr>
          <p:cNvSpPr txBox="1"/>
          <p:nvPr/>
        </p:nvSpPr>
        <p:spPr>
          <a:xfrm>
            <a:off x="7938269" y="4497901"/>
            <a:ext cx="16364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Mesh topology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1E26956-ECED-B668-D18B-58829C316EF0}"/>
              </a:ext>
            </a:extLst>
          </p:cNvPr>
          <p:cNvSpPr txBox="1"/>
          <p:nvPr/>
        </p:nvSpPr>
        <p:spPr>
          <a:xfrm>
            <a:off x="838200" y="3141218"/>
            <a:ext cx="49363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Can tolerate loss of a single connection.</a:t>
            </a:r>
          </a:p>
          <a:p>
            <a:r>
              <a:rPr lang="en-US" sz="1600" dirty="0"/>
              <a:t>Usually requires less cable than other topologies.</a:t>
            </a:r>
          </a:p>
          <a:p>
            <a:r>
              <a:rPr lang="en-US" sz="1600" dirty="0"/>
              <a:t>Does not require subnetwork switch.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4441096-27DC-B04B-9C3D-4DB92DBEF1AC}"/>
              </a:ext>
            </a:extLst>
          </p:cNvPr>
          <p:cNvSpPr txBox="1"/>
          <p:nvPr/>
        </p:nvSpPr>
        <p:spPr>
          <a:xfrm>
            <a:off x="838200" y="5525353"/>
            <a:ext cx="49363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Can tolerate loss of multiple connections.</a:t>
            </a:r>
          </a:p>
          <a:p>
            <a:r>
              <a:rPr lang="en-US" sz="1600" dirty="0"/>
              <a:t>Requires twice as much cable as Ring Bus.</a:t>
            </a:r>
          </a:p>
          <a:p>
            <a:r>
              <a:rPr lang="en-US" sz="1600" dirty="0"/>
              <a:t>Does not require subnetwork switch.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D1B33C1-D40F-C1D2-627C-62456941B02F}"/>
              </a:ext>
            </a:extLst>
          </p:cNvPr>
          <p:cNvSpPr txBox="1"/>
          <p:nvPr/>
        </p:nvSpPr>
        <p:spPr>
          <a:xfrm>
            <a:off x="6510285" y="5002894"/>
            <a:ext cx="493635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Each device connects to multiple other devices.</a:t>
            </a:r>
          </a:p>
          <a:p>
            <a:r>
              <a:rPr lang="en-US" sz="1600" dirty="0"/>
              <a:t>Data may be routed through multiple paths between any two devices.</a:t>
            </a:r>
          </a:p>
          <a:p>
            <a:r>
              <a:rPr lang="en-US" sz="1600" dirty="0"/>
              <a:t>Can be very reliable and survivable.</a:t>
            </a:r>
          </a:p>
        </p:txBody>
      </p:sp>
    </p:spTree>
    <p:extLst>
      <p:ext uri="{BB962C8B-B14F-4D97-AF65-F5344CB8AC3E}">
        <p14:creationId xmlns:p14="http://schemas.microsoft.com/office/powerpoint/2010/main" val="15208138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58D56D-76E9-C804-AF64-1AC6F0E45E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Time scale separation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A8A05D-5F36-4BCD-4882-695AE453AC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819454" cy="4351338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Partitions the analysis and control of systems with dynamics that are of very different time scales.</a:t>
            </a:r>
          </a:p>
          <a:p>
            <a:pPr lvl="1"/>
            <a:r>
              <a:rPr lang="en-US" dirty="0"/>
              <a:t>Enables each partition to be treated separately from the other partitions.</a:t>
            </a:r>
          </a:p>
          <a:p>
            <a:r>
              <a:rPr lang="en-US" dirty="0"/>
              <a:t>Each partition has a time scale of interest.</a:t>
            </a:r>
          </a:p>
          <a:p>
            <a:pPr lvl="1"/>
            <a:r>
              <a:rPr lang="en-US" dirty="0"/>
              <a:t>Dynamics that are much slower than the time scale of interest are assumed to be constant at their initial value.</a:t>
            </a:r>
          </a:p>
          <a:p>
            <a:pPr lvl="1"/>
            <a:r>
              <a:rPr lang="en-US" dirty="0"/>
              <a:t>Dynamics that are much faster than the time scale of interest are assumed to have happened instantaneously and have their “final” value.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0BC7AC-7C89-CE7C-EE43-3B4772A539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2/2/2026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4FC812-DC41-7808-53A2-E446B573BA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2026 by Norbert Doerry                                                                                  This work is licensed via: CC BY 4.0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54789C-1299-A719-7577-2CB12363CD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3B7D2-2C23-477A-B7E5-64419E75BE45}" type="slidenum">
              <a:rPr lang="en-US" smtClean="0"/>
              <a:t>9</a:t>
            </a:fld>
            <a:endParaRPr lang="en-US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B6EAE97B-2BFC-80E8-9BD0-2C3B566232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9573" y="806375"/>
            <a:ext cx="5271927" cy="3948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B9F3A85-B6FB-1ECA-7FA1-2F98AA4878E5}"/>
              </a:ext>
            </a:extLst>
          </p:cNvPr>
          <p:cNvSpPr txBox="1"/>
          <p:nvPr/>
        </p:nvSpPr>
        <p:spPr>
          <a:xfrm>
            <a:off x="7994151" y="4881662"/>
            <a:ext cx="318971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dirty="0"/>
              <a:t> is much slower </a:t>
            </a:r>
          </a:p>
          <a:p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dirty="0"/>
              <a:t> is in time scale of interest</a:t>
            </a:r>
          </a:p>
          <a:p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dirty="0"/>
              <a:t> is much faster</a:t>
            </a:r>
          </a:p>
        </p:txBody>
      </p:sp>
    </p:spTree>
    <p:extLst>
      <p:ext uri="{BB962C8B-B14F-4D97-AF65-F5344CB8AC3E}">
        <p14:creationId xmlns:p14="http://schemas.microsoft.com/office/powerpoint/2010/main" val="3973358643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6643</TotalTime>
  <Words>991</Words>
  <Application>Microsoft Office PowerPoint</Application>
  <PresentationFormat>Widescreen</PresentationFormat>
  <Paragraphs>120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Aptos</vt:lpstr>
      <vt:lpstr>Aptos Display</vt:lpstr>
      <vt:lpstr>Arial</vt:lpstr>
      <vt:lpstr>Times New Roman</vt:lpstr>
      <vt:lpstr>1_Office Theme</vt:lpstr>
      <vt:lpstr>Power System Control Shipboard Power System Fundamentals  Revision of 2 February 2026</vt:lpstr>
      <vt:lpstr>Essential Questions</vt:lpstr>
      <vt:lpstr>Introduction: Objectives of power system design</vt:lpstr>
      <vt:lpstr>Electrical Power System control functions</vt:lpstr>
      <vt:lpstr>Control System Hardware</vt:lpstr>
      <vt:lpstr>Control System Networks</vt:lpstr>
      <vt:lpstr>Topologies</vt:lpstr>
      <vt:lpstr>Topologies (continued)</vt:lpstr>
      <vt:lpstr>Time scale separation</vt:lpstr>
      <vt:lpstr>IEEE Std. 1676 control layers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 System Control</dc:title>
  <dc:creator>Norbert Doerry</dc:creator>
  <cp:lastModifiedBy>Norbert Doerry</cp:lastModifiedBy>
  <cp:revision>102</cp:revision>
  <dcterms:created xsi:type="dcterms:W3CDTF">2025-04-03T12:58:23Z</dcterms:created>
  <dcterms:modified xsi:type="dcterms:W3CDTF">2026-02-02T23:16:57Z</dcterms:modified>
</cp:coreProperties>
</file>